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Lst>
  <p:notesMasterIdLst>
    <p:notesMasterId r:id="rId33"/>
  </p:notesMasterIdLst>
  <p:sldIdLst>
    <p:sldId id="1598" r:id="rId7"/>
    <p:sldId id="1551" r:id="rId8"/>
    <p:sldId id="1554" r:id="rId9"/>
    <p:sldId id="1555" r:id="rId10"/>
    <p:sldId id="1566" r:id="rId11"/>
    <p:sldId id="1601" r:id="rId12"/>
    <p:sldId id="1567" r:id="rId13"/>
    <p:sldId id="1568" r:id="rId14"/>
    <p:sldId id="1602" r:id="rId15"/>
    <p:sldId id="1569" r:id="rId16"/>
    <p:sldId id="1570" r:id="rId17"/>
    <p:sldId id="1557" r:id="rId18"/>
    <p:sldId id="1571" r:id="rId19"/>
    <p:sldId id="1572" r:id="rId20"/>
    <p:sldId id="1573" r:id="rId21"/>
    <p:sldId id="1574" r:id="rId22"/>
    <p:sldId id="1575" r:id="rId23"/>
    <p:sldId id="1600" r:id="rId24"/>
    <p:sldId id="1599" r:id="rId25"/>
    <p:sldId id="1603" r:id="rId26"/>
    <p:sldId id="1560" r:id="rId27"/>
    <p:sldId id="1587" r:id="rId28"/>
    <p:sldId id="1588" r:id="rId29"/>
    <p:sldId id="1589" r:id="rId30"/>
    <p:sldId id="1553"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03DEF54-94D6-4B8C-B66A-FE6BF15660F0}">
          <p14:sldIdLst>
            <p14:sldId id="1598"/>
            <p14:sldId id="1551"/>
            <p14:sldId id="1554"/>
          </p14:sldIdLst>
        </p14:section>
        <p14:section name="Key scenarios" id="{5F9BF8B2-EDE9-4457-B5DD-7D520F88A689}">
          <p14:sldIdLst>
            <p14:sldId id="1555"/>
            <p14:sldId id="1566"/>
            <p14:sldId id="1601"/>
            <p14:sldId id="1567"/>
            <p14:sldId id="1568"/>
            <p14:sldId id="1602"/>
            <p14:sldId id="1569"/>
          </p14:sldIdLst>
        </p14:section>
        <p14:section name="Common patterns" id="{FD5FBC80-67F5-43C4-88F5-A81728A8150A}">
          <p14:sldIdLst>
            <p14:sldId id="1570"/>
            <p14:sldId id="1557"/>
            <p14:sldId id="1571"/>
            <p14:sldId id="1572"/>
            <p14:sldId id="1573"/>
            <p14:sldId id="1574"/>
            <p14:sldId id="1575"/>
            <p14:sldId id="1600"/>
            <p14:sldId id="1599"/>
            <p14:sldId id="1603"/>
          </p14:sldIdLst>
        </p14:section>
        <p14:section name="Bot Framework SDK v4" id="{13E25195-90CA-481E-AE2C-8DC38F829C07}">
          <p14:sldIdLst>
            <p14:sldId id="1560"/>
            <p14:sldId id="1587"/>
            <p14:sldId id="1588"/>
            <p14:sldId id="1589"/>
          </p14:sldIdLst>
        </p14:section>
        <p14:section name="Closing" id="{ED3D9EBA-5667-4F82-A18A-D6925A699660}">
          <p14:sldIdLst>
            <p14:sldId id="1553"/>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91" autoAdjust="0"/>
  </p:normalViewPr>
  <p:slideViewPr>
    <p:cSldViewPr snapToGrid="0">
      <p:cViewPr varScale="1">
        <p:scale>
          <a:sx n="95" d="100"/>
          <a:sy n="95" d="100"/>
        </p:scale>
        <p:origin x="400" y="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bot-service/bot-service-scenario-over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66413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IoT scenario: https://azure.microsoft.com/en-us/solutions/architecture/iot-devices/</a:t>
            </a:r>
          </a:p>
          <a:p>
            <a:pPr marL="228600" indent="-228600">
              <a:buAutoNum type="arabicPeriod"/>
            </a:pPr>
            <a:r>
              <a:rPr lang="en-US" dirty="0"/>
              <a:t>IoT sample (v3 SDK): https://github.com/Microsoft/AzureBotServices-scenarios/tree/master/CSharp/Iot/src</a:t>
            </a:r>
          </a:p>
          <a:p>
            <a:pPr marL="228600" indent="-228600">
              <a:buAutoNum type="arabicPeriod"/>
            </a:pPr>
            <a:r>
              <a:rPr lang="en-US" dirty="0"/>
              <a:t>IoT solutions: https://www.microsoft.com/en-us/internet-of-things/solutions</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9:49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1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Task automation documentation: https://docs.microsoft.com/en-us/azure/bot-service/bot-service-design-pattern-task-automation</a:t>
            </a:r>
          </a:p>
          <a:p>
            <a:pPr marL="228600" indent="-228600">
              <a:buAutoNum type="arabicPeriod"/>
            </a:pPr>
            <a:r>
              <a:rPr lang="en-US" dirty="0"/>
              <a:t>Simple task automation sample (C# v3 SDK): https://github.com/Microsoft/BotBuilder-Samples/tree/master/CSharp/capability-SimpleTaskAutomation</a:t>
            </a:r>
          </a:p>
          <a:p>
            <a:pPr marL="228600" indent="-228600">
              <a:buAutoNum type="arabicPeriod"/>
            </a:pPr>
            <a:r>
              <a:rPr lang="en-US" dirty="0"/>
              <a:t>Simple task automation sample (Node.js v3 SDK): https://github.com/Microsoft/BotBuilder-Samples/tree/master/Node/capability-SimpleTaskAutomation</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1752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Azure search: https://azure.microsoft.com/en-us/services/search/</a:t>
            </a:r>
          </a:p>
          <a:p>
            <a:pPr marL="228600" indent="-228600">
              <a:buAutoNum type="arabicPeriod"/>
            </a:pPr>
            <a:r>
              <a:rPr lang="en-US" dirty="0"/>
              <a:t>QnA maker: https://www.microsoft.com/cognitive-services/en-us/qnamaker</a:t>
            </a:r>
          </a:p>
          <a:p>
            <a:pPr marL="228600" indent="-228600">
              <a:buAutoNum type="arabicPeriod"/>
            </a:pPr>
            <a:r>
              <a:rPr lang="en-US" dirty="0"/>
              <a:t>Bootcamp Materials - Combing LUIS and Azure Search in Microsoft Bot Framework SDK v4 for .NET: https://github.com/Azure/LearnAI-Bootcamp/blob/master/emergingaidev_bootcamp.md</a:t>
            </a:r>
          </a:p>
          <a:p>
            <a:pPr marL="228600" indent="-228600">
              <a:buAutoNum type="arabicPeriod"/>
            </a:pPr>
            <a:r>
              <a:rPr lang="en-US" dirty="0"/>
              <a:t>Search-powered bots sample (v3 SDK): https://github.com/Microsoft/BotBuilder-Samples/tree/master/CSharp/demo-Search</a:t>
            </a:r>
          </a:p>
          <a:p>
            <a:pPr marL="228600" indent="-228600">
              <a:buAutoNum type="arabicPeriod"/>
            </a:pPr>
            <a:r>
              <a:rPr lang="en-US" dirty="0"/>
              <a:t>Knowledge bot sample (v3 SDK): https://github.com/Microsoft/BotBuilder-Samples/tree/master/CSharp/sample-KnowledgeBot</a:t>
            </a:r>
          </a:p>
          <a:p>
            <a:pPr marL="228600" indent="-228600">
              <a:buAutoNum type="arabicPeriod"/>
            </a:pPr>
            <a:r>
              <a:rPr lang="en-US" dirty="0"/>
              <a:t>QnA maker library for v4 SDK (.NET): https://github.com/Microsoft/botbuilder-dotnet/tree/master/libraries/Microsoft.Bot.Builder.Ai</a:t>
            </a:r>
          </a:p>
          <a:p>
            <a:pPr marL="228600" indent="-228600">
              <a:buAutoNum type="arabicPeriod"/>
            </a:pPr>
            <a:r>
              <a:rPr lang="en-US" dirty="0"/>
              <a:t>Using LUIS and QnA maker with the v4 SDK: https://github.com/Microsoft/botbuilder-dotnet/wiki/Using-LUIS-and-QnA-Maker</a:t>
            </a:r>
          </a:p>
          <a:p>
            <a:pPr marL="228600" indent="-228600">
              <a:buAutoNum type="arabicPeriod"/>
            </a:pPr>
            <a:r>
              <a:rPr lang="en-US" dirty="0"/>
              <a:t>Bing Search APIs: https://azure.microsoft.com/en-us/services/cognitive-services/directory/search/</a:t>
            </a:r>
          </a:p>
          <a:p>
            <a:pPr marL="228600" indent="-228600">
              <a:buAutoNum type="arabicPeriod"/>
            </a:pPr>
            <a:r>
              <a:rPr lang="en-US" dirty="0"/>
              <a:t>Microsoft Graph: https://developer.microsoft.com/en-us/graph</a:t>
            </a:r>
          </a:p>
          <a:p>
            <a:pPr marL="228600" indent="-228600">
              <a:buAutoNum type="arabicPeriod"/>
            </a:pPr>
            <a:r>
              <a:rPr lang="en-US" dirty="0"/>
              <a:t>Samples for integrating Microsoft Graph with .NET: https://github.com/search?q=aspnet+sample+user:microsoftgraph&amp;type=Repositories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3392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Transition conversations from bot to human: https://docs.microsoft.com/en-us/azure/bot-service/bot-service-design-pattern-handoff-human</a:t>
            </a:r>
          </a:p>
          <a:p>
            <a:pPr marL="228600" indent="-228600">
              <a:buAutoNum type="arabicPeriod"/>
            </a:pPr>
            <a:r>
              <a:rPr lang="en-US" dirty="0"/>
              <a:t>Bot to human handoff in Node.js: https://www.microsoft.com/developerblog/2017/06/30/bot-to-human-handover-in-node-js/</a:t>
            </a:r>
          </a:p>
          <a:p>
            <a:pPr marL="228600" indent="-228600">
              <a:buAutoNum type="arabicPeriod"/>
            </a:pPr>
            <a:r>
              <a:rPr lang="en-US" dirty="0"/>
              <a:t>Analyzing bot to human handoff interactions: https://www.microsoft.com/developerblog/2018/02/05/human-handoff-dashboard/</a:t>
            </a:r>
          </a:p>
          <a:p>
            <a:pPr marL="228600" indent="-228600">
              <a:buAutoNum type="arabicPeriod"/>
            </a:pPr>
            <a:r>
              <a:rPr lang="en-US" dirty="0"/>
              <a:t>Bot handoff sample code and implementation instructions (Node.js): https://github.com/palindromed/Bot-HandOff</a:t>
            </a:r>
          </a:p>
          <a:p>
            <a:pPr marL="228600" indent="-228600">
              <a:buAutoNum type="arabicPeriod"/>
            </a:pPr>
            <a:r>
              <a:rPr lang="en-US" dirty="0" err="1"/>
              <a:t>Botbuilder</a:t>
            </a:r>
            <a:r>
              <a:rPr lang="en-US" dirty="0"/>
              <a:t>-handoff </a:t>
            </a:r>
            <a:r>
              <a:rPr lang="en-US" dirty="0" err="1"/>
              <a:t>npm</a:t>
            </a:r>
            <a:r>
              <a:rPr lang="en-US" dirty="0"/>
              <a:t> module: https://www.npmjs.com/package/botbuilder-handoff</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127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 to web documentation: https://docs.microsoft.com/en-us/azure/bot-service/bot-service-design-pattern-integrate-browser</a:t>
            </a:r>
          </a:p>
          <a:p>
            <a:pPr marL="228600" indent="-228600">
              <a:buAutoNum type="arabicPeriod"/>
            </a:pPr>
            <a:r>
              <a:rPr lang="en-US" dirty="0"/>
              <a:t>Bot Authentication samples (v3 SDK): https://github.com/MicrosoftDX/botauth</a:t>
            </a:r>
          </a:p>
          <a:p>
            <a:pPr marL="228600" indent="-228600">
              <a:buAutoNum type="arabicPeriod"/>
            </a:pPr>
            <a:r>
              <a:rPr lang="en-US" dirty="0"/>
              <a:t>Example of bot to web browser for authentication: https://blogs.msdn.microsoft.com/uk_faculty_connection/2016/06/17/developing-a-microsoft-health-bot-based-on-data-captured-from-the-microsoft-band/</a:t>
            </a:r>
          </a:p>
          <a:p>
            <a:pPr marL="228600" indent="-228600">
              <a:buAutoNum type="arabicPeriod"/>
            </a:pPr>
            <a:r>
              <a:rPr lang="en-US" dirty="0"/>
              <a:t>Authentication library for the v4 SDK (.NET): https://github.com/Microsoft/botbuilder-dotnet/tree/master/libraries/Microsoft.Bot.Connector/Authentication</a:t>
            </a:r>
          </a:p>
          <a:p>
            <a:pPr marL="228600" indent="-228600">
              <a:buAutoNum type="arabicPeriod"/>
            </a:pPr>
            <a:r>
              <a:rPr lang="en-US" dirty="0"/>
              <a:t>Authentication library for the v4 SDK (Node.js): https://github.com/Microsoft/botbuilder-js/tree/master/libraries/botframework-connector/lib/auth</a:t>
            </a:r>
          </a:p>
          <a:p>
            <a:pPr marL="228600" indent="-228600">
              <a:buAutoNum type="arabicPeriod"/>
            </a:pPr>
            <a:endParaRPr lang="en-US" dirty="0"/>
          </a:p>
          <a:p>
            <a:pPr marL="0" indent="0">
              <a:buNone/>
            </a:pPr>
            <a:endParaRPr lang="en-US" dirty="0"/>
          </a:p>
          <a:p>
            <a:pPr marL="0" indent="0">
              <a:buFont typeface="+mj-lt"/>
              <a:buNone/>
            </a:pPr>
            <a:r>
              <a:rPr lang="en-US" sz="1200" b="0" i="0" u="none" strike="noStrike" kern="1200" dirty="0">
                <a:solidFill>
                  <a:schemeClr val="tx1"/>
                </a:solidFill>
                <a:effectLst/>
                <a:latin typeface="+mn-lt"/>
                <a:ea typeface="+mn-ea"/>
                <a:cs typeface="+mn-cs"/>
              </a:rPr>
              <a:t>Consider each step of the flow:</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generates and displays a hyperlink that will redirect the user to a website. The hyperlink typically includes data via </a:t>
            </a:r>
            <a:r>
              <a:rPr lang="en-US" sz="1200" b="0" i="0" u="none" strike="noStrike" kern="1200" dirty="0" err="1">
                <a:solidFill>
                  <a:schemeClr val="tx1"/>
                </a:solidFill>
                <a:effectLst/>
                <a:latin typeface="+mn-lt"/>
                <a:ea typeface="+mn-ea"/>
                <a:cs typeface="+mn-cs"/>
              </a:rPr>
              <a:t>querystring</a:t>
            </a:r>
            <a:r>
              <a:rPr lang="en-US" sz="1200" b="0" i="0" u="none" strike="noStrike" kern="1200" dirty="0">
                <a:solidFill>
                  <a:schemeClr val="tx1"/>
                </a:solidFill>
                <a:effectLst/>
                <a:latin typeface="+mn-lt"/>
                <a:ea typeface="+mn-ea"/>
                <a:cs typeface="+mn-cs"/>
              </a:rPr>
              <a:t> parameters on the target URL that specify information about the context of the current conversation, such as conversation ID, channel ID, and user ID in the channel.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clicks the hyperlink and is redirected to the target URL within a web browser. </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enters a state awaiting communication from the website to indicate that the website flow is complete. </a:t>
            </a:r>
          </a:p>
          <a:p>
            <a:pPr marL="228600" indent="-228600">
              <a:buFont typeface="+mj-lt"/>
              <a:buAutoNum type="arabicPeriod"/>
            </a:pPr>
            <a:r>
              <a:rPr lang="en-US" sz="1200" b="0" i="0" u="none" strike="noStrike" kern="1200" dirty="0">
                <a:solidFill>
                  <a:schemeClr val="tx1"/>
                </a:solidFill>
                <a:effectLst/>
                <a:latin typeface="+mn-lt"/>
                <a:ea typeface="+mn-ea"/>
                <a:cs typeface="+mn-cs"/>
              </a:rPr>
              <a:t>Tip</a:t>
            </a:r>
          </a:p>
          <a:p>
            <a:pPr marL="228600" indent="-228600">
              <a:buFont typeface="+mj-lt"/>
              <a:buAutoNum type="arabicPeriod"/>
            </a:pPr>
            <a:r>
              <a:rPr lang="en-US" sz="1200" b="0" i="0" u="none" strike="noStrike" kern="1200" dirty="0">
                <a:solidFill>
                  <a:schemeClr val="tx1"/>
                </a:solidFill>
                <a:effectLst/>
                <a:latin typeface="+mn-lt"/>
                <a:ea typeface="+mn-ea"/>
                <a:cs typeface="+mn-cs"/>
              </a:rPr>
              <a:t>Design this flow so that the bot will not permanently remain in the 'waiting' state if the user never completes the website flow. In other words, if the user abandons the web browser and starts communicating with the bot again, the bot should acknowledge, not ignore that input.</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user completes the necessary task(s) via the web browser. This could be an OAuth flow or any sequence of events required by the scenario at hand.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When the user completes the website flow, the website generates a ‘magic number’ and instructs the user to copy the value and paste it back into the conversation with the bot.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website signals to the bot that the user has completed the website flow. It communicates the 'magic number' to the bot and provides any other relevant data. For example, in the case of an OAuth flow, the website would provide an access token to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returns to the bot and pastes the 'magic number' into the chat. The bot validates that 'magic number' provided by the user matches the expected value, verifying that the current user is the same user who previously clicked the hyperlink to initiate the website flow. </a:t>
            </a:r>
          </a:p>
          <a:p>
            <a:endParaRPr lang="en-US" sz="1200" b="0" i="0" u="none" strike="noStrike" kern="1200" dirty="0">
              <a:solidFill>
                <a:schemeClr val="tx1"/>
              </a:solidFill>
              <a:effectLst/>
              <a:latin typeface="+mn-lt"/>
              <a:ea typeface="+mn-ea"/>
              <a:cs typeface="+mn-cs"/>
            </a:endParaRP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029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websites documentation: https://docs.microsoft.com/en-us/azure/bot-service/bot-service-design-pattern-embed-web-site</a:t>
            </a:r>
          </a:p>
          <a:p>
            <a:pPr marL="228600" indent="-228600">
              <a:buAutoNum type="arabicPeriod"/>
            </a:pPr>
            <a:r>
              <a:rPr lang="en-US" dirty="0"/>
              <a:t>Open source web chat: https://github.com/Microsoft/BotFramework-WebChat</a:t>
            </a:r>
          </a:p>
          <a:p>
            <a:pPr marL="228600" indent="-228600">
              <a:buAutoNum type="arabicPeriod"/>
            </a:pPr>
            <a:r>
              <a:rPr lang="en-US" dirty="0"/>
              <a:t>Using the backchannel mechanism (Node.js): https://docs.microsoft.com/en-us/azure/bot-service/nodejs/bot-builder-nodejs-backchannel</a:t>
            </a:r>
          </a:p>
          <a:p>
            <a:pPr marL="228600" indent="-228600">
              <a:buAutoNum type="arabicPeriod"/>
            </a:pPr>
            <a:r>
              <a:rPr lang="en-US" dirty="0"/>
              <a:t>Connect directly to bots with the Direct Line API: https://docs.microsoft.com/en-us/azure/bot-service/rest-api/bot-framework-rest-direct-line-3-0-concepts</a:t>
            </a:r>
          </a:p>
          <a:p>
            <a:pPr marL="228600" indent="-228600">
              <a:buAutoNum type="arabicPeriod"/>
            </a:pPr>
            <a:r>
              <a:rPr lang="en-US" dirty="0"/>
              <a:t>How to enable bots for Direct Line: https://docs.microsoft.com/en-us/azure/bot-service/bot-service-channel-connect-directline</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01557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apps documentation: https://docs.microsoft.com/en-us/azure/bot-service/bot-service-design-pattern-embed-app</a:t>
            </a:r>
          </a:p>
          <a:p>
            <a:pPr marL="228600" indent="-228600">
              <a:buAutoNum type="arabicPeriod"/>
            </a:pPr>
            <a:r>
              <a:rPr lang="en-US" dirty="0"/>
              <a:t>Bots in apps sample (v3 SDK): https://github.com/Microsoft/BotBuilder-Samples/tree/master/CSharp/capability-BotInApps</a:t>
            </a:r>
          </a:p>
          <a:p>
            <a:pPr marL="228600" indent="-228600">
              <a:buAutoNum type="arabicPeriod"/>
            </a:pPr>
            <a:r>
              <a:rPr lang="en-US" dirty="0"/>
              <a:t>Use open source web chat control: https://github.com/Microsoft/BotFramework-WebChat</a:t>
            </a:r>
          </a:p>
          <a:p>
            <a:pPr marL="228600" indent="-228600">
              <a:buAutoNum type="arabicPeriod"/>
            </a:pPr>
            <a:r>
              <a:rPr lang="en-US" dirty="0"/>
              <a:t>For native mobile apps, IoT apps, and other types of apps/games use the Direct Line API: https://docs.microsoft.com/en-us/azure/bot-service/rest-api/bot-framework-rest-direct-line-3-0-concepts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08762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Sending messages: https://docs.microsoft.com/en-us/azure/bot-service/bot-builder-howto-send-messages?view=azure-bot-service-4.0&amp;tabs=csharp</a:t>
            </a:r>
          </a:p>
          <a:p>
            <a:pPr marL="228600" indent="-228600">
              <a:buAutoNum type="arabicPeriod"/>
            </a:pPr>
            <a:r>
              <a:rPr lang="en-US" dirty="0"/>
              <a:t>Adaptive Cards documentation: https://docs.microsoft.com/en-us/adaptive-cards/</a:t>
            </a:r>
          </a:p>
          <a:p>
            <a:pPr marL="228600" indent="-228600">
              <a:buAutoNum type="arabicPeriod"/>
            </a:pPr>
            <a:r>
              <a:rPr lang="en-US" dirty="0"/>
              <a:t>Sending rich media: https://docs.microsoft.com/en-us/azure/bot-service/bot-builder-howto-add-media-attachments?view=azure-bot-service-4.0&amp;tabs=csharp</a:t>
            </a:r>
          </a:p>
          <a:p>
            <a:pPr marL="228600" indent="-228600">
              <a:buAutoNum type="arabicPeriod"/>
            </a:pPr>
            <a:r>
              <a:rPr lang="en-US" dirty="0"/>
              <a:t>Using dialogs to manage conversation flow: https://docs.microsoft.com/en-us/azure/bot-service/bot-builder-dialog-manage-conversation-flow?view=azure-bot-service-4.0&amp;tabs=csharp</a:t>
            </a:r>
          </a:p>
          <a:p>
            <a:pPr marL="228600" indent="-228600">
              <a:buAutoNum type="arabicPeriod"/>
            </a:pPr>
            <a:r>
              <a:rPr lang="en-US" dirty="0"/>
              <a:t>Creating modular bot logic with Dialog Container: https://docs.microsoft.com/en-us/azure/bot-service/bot-builder-compositcontrol?view=azure-bot-service-4.0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10179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Handling interruptions documentation: https://docs.microsoft.com/en-us/azure/bot-service/bot-builder-howto-handle-user-interrupt?view=azure-bot-service-4.0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916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92778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Auth documentation: https://docs.microsoft.com/en-us/azure/bot-service/bot-builder-tutorial-authentication?view=azure-bot-service-3.0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10:07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402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Node.js: https://github.com/Microsoft/botbuilder-js</a:t>
            </a:r>
          </a:p>
          <a:p>
            <a:pPr marL="228600" indent="-228600">
              <a:buAutoNum type="arabicPeriod"/>
            </a:pPr>
            <a:r>
              <a:rPr lang="en-US" dirty="0"/>
              <a:t>.NET: https://github.com/Microsoft/botbuilder-dotnet</a:t>
            </a:r>
          </a:p>
          <a:p>
            <a:pPr marL="228600" indent="-228600">
              <a:buAutoNum type="arabicPeriod"/>
            </a:pPr>
            <a:r>
              <a:rPr lang="en-US" dirty="0"/>
              <a:t>Python: https://github.com/Microsoft/botbuilder-python</a:t>
            </a:r>
          </a:p>
          <a:p>
            <a:pPr marL="228600" indent="-228600">
              <a:buAutoNum type="arabicPeriod"/>
            </a:pPr>
            <a:r>
              <a:rPr lang="en-US" dirty="0"/>
              <a:t>Java: https://github.com/Microsoft/botbuilder-java</a:t>
            </a:r>
          </a:p>
          <a:p>
            <a:pPr marL="228600" indent="-228600">
              <a:buAutoNum type="arabicPeriod"/>
            </a:pPr>
            <a:r>
              <a:rPr lang="en-US"/>
              <a:t>Convert v3 bot to v4 bot: https://docs.microsoft.com/en-us/azure/bot-service/bot-builder-howto-classic?view=azure-bot-service-4.0</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5443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5/18/2018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40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5/18/2018 9:03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scenarios for bots: </a:t>
            </a:r>
            <a:r>
              <a:rPr lang="x-none" dirty="0">
                <a:hlinkClick r:id="rId3"/>
              </a:rPr>
              <a:t>https://docs.microsoft.com/en-us/azure/bot-service/bot-service-scenario-overview</a:t>
            </a:r>
            <a:endParaRPr lang="x-none"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Cortana skills scenario: https://docs.microsoft.com/en-us/azure/bot-service/bot-service-scenario-cortana-skill</a:t>
            </a:r>
          </a:p>
          <a:p>
            <a:pPr marL="228600" indent="-228600">
              <a:buAutoNum type="arabicPeriod"/>
            </a:pPr>
            <a:r>
              <a:rPr lang="en-US" dirty="0"/>
              <a:t>Build a speech-enabled bot with Cortana skills: https://docs.microsoft.com/en-us/azure/bot-service/dotnet/bot-builder-dotnet-cortana-skill</a:t>
            </a:r>
          </a:p>
          <a:p>
            <a:pPr marL="228600" indent="-228600">
              <a:buAutoNum type="arabicPeriod"/>
            </a:pPr>
            <a:r>
              <a:rPr lang="en-US" dirty="0"/>
              <a:t>Cortana skills kit: https://docs.microsoft.com/en-us/cortana/skills/overview</a:t>
            </a:r>
          </a:p>
          <a:p>
            <a:pPr marL="228600" indent="-228600">
              <a:buAutoNum type="arabicPeriod"/>
            </a:pPr>
            <a:r>
              <a:rPr lang="en-US" dirty="0"/>
              <a:t>Cortana skills samples: https://docs.microsoft.com/en-us/cortana/skills/cortana-samples</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9:03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Solution: https://azure.microsoft.com/en-us/solutions/architecture/interactive-voice-response-bot/</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9:47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5193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9:47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err="1"/>
              <a:t>Fiducia</a:t>
            </a:r>
            <a:r>
              <a:rPr lang="en-US" dirty="0"/>
              <a:t>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9:48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FAQ scenario: https://azure.microsoft.com/en-us/solutions/architecture/faq-chatbot-with-data-champion-model/</a:t>
            </a:r>
          </a:p>
          <a:p>
            <a:pPr marL="0" indent="0">
              <a:buNone/>
            </a:pPr>
            <a:endParaRPr lang="en-US" dirty="0"/>
          </a:p>
          <a:p>
            <a:pPr marL="0" indent="0">
              <a:buNone/>
            </a:pPr>
            <a:endParaRPr lang="en-US" dirty="0"/>
          </a:p>
          <a:p>
            <a:pPr marL="0" indent="0">
              <a:buNone/>
            </a:pPr>
            <a:r>
              <a:rPr lang="en-US" dirty="0"/>
              <a:t>Process</a:t>
            </a:r>
          </a:p>
          <a:p>
            <a:pPr marL="228600" indent="-228600">
              <a:buAutoNum type="arabicPeriod"/>
            </a:pPr>
            <a:r>
              <a:rPr lang="en-US" dirty="0"/>
              <a:t>Employee access FAQ Bot</a:t>
            </a:r>
          </a:p>
          <a:p>
            <a:pPr marL="228600" indent="-228600">
              <a:buAutoNum type="arabicPeriod"/>
            </a:pPr>
            <a:r>
              <a:rPr lang="en-US" dirty="0"/>
              <a:t>Azure AD validates the employee’s identity</a:t>
            </a:r>
          </a:p>
          <a:p>
            <a:pPr marL="228600" indent="-228600">
              <a:buAutoNum type="arabicPeriod"/>
            </a:pPr>
            <a:r>
              <a:rPr lang="en-US" dirty="0"/>
              <a:t>Query is sent to a LUIS model to get the intent of the query</a:t>
            </a:r>
          </a:p>
          <a:p>
            <a:pPr marL="228600" indent="-228600">
              <a:buAutoNum type="arabicPeriod"/>
            </a:pPr>
            <a:r>
              <a:rPr lang="en-US" dirty="0"/>
              <a:t>Based on the intent, the query is redirected to the appropriate knowledge base</a:t>
            </a:r>
          </a:p>
          <a:p>
            <a:pPr marL="228600" indent="-228600">
              <a:buAutoNum type="arabicPeriod"/>
            </a:pPr>
            <a:r>
              <a:rPr lang="en-US" dirty="0"/>
              <a:t>QnA Maker gives the best match to the incoming query</a:t>
            </a:r>
          </a:p>
          <a:p>
            <a:pPr marL="228600" indent="-228600">
              <a:buAutoNum type="arabicPeriod"/>
            </a:pPr>
            <a:r>
              <a:rPr lang="en-US" dirty="0"/>
              <a:t>The result is shown to the employee</a:t>
            </a:r>
          </a:p>
          <a:p>
            <a:pPr marL="228600" indent="-228600">
              <a:buAutoNum type="arabicPeriod"/>
            </a:pPr>
            <a:r>
              <a:rPr lang="en-US" dirty="0"/>
              <a:t>Data Champions manage and update their QnA Knowledge base based on the feedback from user traffic</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
        <p:nvSpPr>
          <p:cNvPr id="10" name="Date Placeholder 9"/>
          <p:cNvSpPr>
            <a:spLocks noGrp="1"/>
          </p:cNvSpPr>
          <p:nvPr>
            <p:ph type="dt" idx="13"/>
          </p:nvPr>
        </p:nvSpPr>
        <p:spPr/>
        <p:txBody>
          <a:bodyPr/>
          <a:lstStyle/>
          <a:p>
            <a:fld id="{5A70A388-5CB4-42F2-85B9-1AE1F63398FA}" type="datetime8">
              <a:rPr lang="en-US" smtClean="0"/>
              <a:t>5/18/2018 9:52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61917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Reference Architectures and Common Patterns</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226EE-6D57-4E18-9617-A5671628A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9329" y="1324746"/>
            <a:ext cx="8136420" cy="4810658"/>
          </a:xfrm>
          <a:prstGeom prst="rect">
            <a:avLst/>
          </a:prstGeom>
        </p:spPr>
      </p:pic>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353957" y="3307704"/>
            <a:ext cx="155814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accesses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8371140" y="3195552"/>
            <a:ext cx="3294028"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192344" y="5704478"/>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3361378" y="4291808"/>
            <a:ext cx="2326043"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2296251" y="1794447"/>
            <a:ext cx="3294028"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Application insights gathers runtime telemetry</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patterns</a:t>
            </a:r>
          </a:p>
        </p:txBody>
      </p:sp>
      <p:sp>
        <p:nvSpPr>
          <p:cNvPr id="6" name="Text Placeholder 5"/>
          <p:cNvSpPr>
            <a:spLocks noGrp="1"/>
          </p:cNvSpPr>
          <p:nvPr>
            <p:ph type="body" sz="quarter" idx="10"/>
          </p:nvPr>
        </p:nvSpPr>
        <p:spPr>
          <a:xfrm>
            <a:off x="269303" y="1187963"/>
            <a:ext cx="11655078" cy="4838248"/>
          </a:xfrm>
        </p:spPr>
        <p:txBody>
          <a:bodyPr/>
          <a:lstStyle/>
          <a:p>
            <a:pPr fontAlgn="ctr"/>
            <a:r>
              <a:rPr lang="en-US" sz="2800" dirty="0"/>
              <a:t>Task automation</a:t>
            </a:r>
          </a:p>
          <a:p>
            <a:pPr fontAlgn="ctr"/>
            <a:r>
              <a:rPr lang="en-US" sz="2800" dirty="0"/>
              <a:t>Access to knowledge and other content</a:t>
            </a:r>
          </a:p>
          <a:p>
            <a:pPr fontAlgn="ctr"/>
            <a:r>
              <a:rPr lang="en-US" sz="2800" dirty="0"/>
              <a:t>Bot to human handoff</a:t>
            </a:r>
          </a:p>
          <a:p>
            <a:pPr fontAlgn="ctr"/>
            <a:r>
              <a:rPr lang="en-US" sz="2800" dirty="0"/>
              <a:t>Bot to web browser and back</a:t>
            </a:r>
          </a:p>
          <a:p>
            <a:pPr fontAlgn="ctr"/>
            <a:r>
              <a:rPr lang="en-US" sz="2800" dirty="0"/>
              <a:t>Bots in websites/apps</a:t>
            </a:r>
          </a:p>
          <a:p>
            <a:pPr fontAlgn="ctr"/>
            <a:r>
              <a:rPr lang="en-US" sz="2800" dirty="0"/>
              <a:t>Communicating with rich text and media</a:t>
            </a:r>
          </a:p>
          <a:p>
            <a:pPr fontAlgn="ctr"/>
            <a:r>
              <a:rPr lang="en-US" sz="2800" dirty="0"/>
              <a:t>Handling user interruptions</a:t>
            </a:r>
          </a:p>
          <a:p>
            <a:pPr fontAlgn="ctr"/>
            <a:r>
              <a:rPr lang="en-US" sz="2800" dirty="0"/>
              <a:t>Authentication</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407808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Task automation</a:t>
            </a:r>
          </a:p>
        </p:txBody>
      </p:sp>
      <p:sp>
        <p:nvSpPr>
          <p:cNvPr id="6" name="Text Placeholder 5"/>
          <p:cNvSpPr>
            <a:spLocks noGrp="1"/>
          </p:cNvSpPr>
          <p:nvPr>
            <p:ph type="body" sz="quarter" idx="10"/>
          </p:nvPr>
        </p:nvSpPr>
        <p:spPr>
          <a:xfrm>
            <a:off x="269303" y="1187963"/>
            <a:ext cx="11655078" cy="1520416"/>
          </a:xfrm>
        </p:spPr>
        <p:txBody>
          <a:bodyPr/>
          <a:lstStyle/>
          <a:p>
            <a:pPr fontAlgn="ctr"/>
            <a:r>
              <a:rPr lang="en-US" sz="2800" dirty="0">
                <a:solidFill>
                  <a:schemeClr val="bg2"/>
                </a:solidFill>
              </a:rPr>
              <a:t>Example: password-reset</a:t>
            </a:r>
          </a:p>
          <a:p>
            <a:pPr marL="0" indent="0" fontAlgn="ctr">
              <a:buNone/>
            </a:pPr>
            <a:endParaRPr lang="en-US" sz="2800" dirty="0"/>
          </a:p>
          <a:p>
            <a:pPr lvl="4"/>
            <a:endParaRPr lang="en-US" sz="2800" dirty="0"/>
          </a:p>
        </p:txBody>
      </p:sp>
      <p:pic>
        <p:nvPicPr>
          <p:cNvPr id="3" name="Picture 2">
            <a:extLst>
              <a:ext uri="{FF2B5EF4-FFF2-40B4-BE49-F238E27FC236}">
                <a16:creationId xmlns:a16="http://schemas.microsoft.com/office/drawing/2014/main" id="{712C0E01-464D-4A22-97EE-0A94CB6DB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8" y="2087628"/>
            <a:ext cx="4902452" cy="4191215"/>
          </a:xfrm>
          <a:prstGeom prst="rect">
            <a:avLst/>
          </a:prstGeom>
        </p:spPr>
      </p:pic>
      <p:sp>
        <p:nvSpPr>
          <p:cNvPr id="8" name="Text Placeholder 5">
            <a:extLst>
              <a:ext uri="{FF2B5EF4-FFF2-40B4-BE49-F238E27FC236}">
                <a16:creationId xmlns:a16="http://schemas.microsoft.com/office/drawing/2014/main" id="{94046077-C146-4E1F-BC1D-7CDC586E1647}"/>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7" name="Rectangle 6">
            <a:extLst>
              <a:ext uri="{FF2B5EF4-FFF2-40B4-BE49-F238E27FC236}">
                <a16:creationId xmlns:a16="http://schemas.microsoft.com/office/drawing/2014/main" id="{90B22507-F61A-4B1B-A319-94A5DBC5C82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Task automation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24579B0F-5F1E-4054-AE5F-7861B4A99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117" y="40709"/>
            <a:ext cx="3882864" cy="6776581"/>
          </a:xfrm>
          <a:prstGeom prst="rect">
            <a:avLst/>
          </a:prstGeom>
          <a:ln>
            <a:solidFill>
              <a:schemeClr val="bg2"/>
            </a:solidFill>
          </a:ln>
        </p:spPr>
      </p:pic>
    </p:spTree>
    <p:extLst>
      <p:ext uri="{BB962C8B-B14F-4D97-AF65-F5344CB8AC3E}">
        <p14:creationId xmlns:p14="http://schemas.microsoft.com/office/powerpoint/2010/main" val="386294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Access to knowledge and other content</a:t>
            </a:r>
          </a:p>
        </p:txBody>
      </p:sp>
      <p:pic>
        <p:nvPicPr>
          <p:cNvPr id="4" name="Picture 3" descr="A screenshot of a social media post&#10;&#10;Description generated with very high confidence">
            <a:extLst>
              <a:ext uri="{FF2B5EF4-FFF2-40B4-BE49-F238E27FC236}">
                <a16:creationId xmlns:a16="http://schemas.microsoft.com/office/drawing/2014/main" id="{42391890-0DE3-4A4F-A20D-C0D48F64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5" y="1850195"/>
            <a:ext cx="4843932" cy="3157609"/>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E2F2B7BF-E480-473E-B7D0-82F535A6D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621" y="1648783"/>
            <a:ext cx="6662716" cy="3560431"/>
          </a:xfrm>
          <a:prstGeom prst="rect">
            <a:avLst/>
          </a:prstGeom>
        </p:spPr>
      </p:pic>
      <p:pic>
        <p:nvPicPr>
          <p:cNvPr id="10" name="Picture 9" descr="A screenshot of a person&#10;&#10;Description generated with very high confidence">
            <a:extLst>
              <a:ext uri="{FF2B5EF4-FFF2-40B4-BE49-F238E27FC236}">
                <a16:creationId xmlns:a16="http://schemas.microsoft.com/office/drawing/2014/main" id="{FE924A67-410C-4011-AFEB-75FD07027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65" y="1626657"/>
            <a:ext cx="6571272" cy="3755014"/>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33D4C27-8AC1-4E4E-A845-256DA46D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482" y="1210574"/>
            <a:ext cx="4738524" cy="1754107"/>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2B740EA-9B43-49EE-9B24-06EAEF66D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782" y="2964680"/>
            <a:ext cx="4738523" cy="1760023"/>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F9FEDAE0-64CC-42A2-B4AB-FFB0F3AA0C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89" y="4720979"/>
            <a:ext cx="4755804" cy="176002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A080864-AC21-4AAA-9A2B-0096AB0B4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035" y="5209214"/>
            <a:ext cx="8872346" cy="1201217"/>
          </a:xfrm>
          <a:prstGeom prst="rect">
            <a:avLst/>
          </a:prstGeom>
        </p:spPr>
      </p:pic>
      <p:pic>
        <p:nvPicPr>
          <p:cNvPr id="19" name="Picture 18" descr="A person sitting at a table&#10;&#10;Description generated with high confidence">
            <a:extLst>
              <a:ext uri="{FF2B5EF4-FFF2-40B4-BE49-F238E27FC236}">
                <a16:creationId xmlns:a16="http://schemas.microsoft.com/office/drawing/2014/main" id="{363D5FEA-1252-43F2-8F30-8AB754ADCFA8}"/>
              </a:ext>
            </a:extLst>
          </p:cNvPr>
          <p:cNvPicPr>
            <a:picLocks noChangeAspect="1"/>
          </p:cNvPicPr>
          <p:nvPr/>
        </p:nvPicPr>
        <p:blipFill rotWithShape="1">
          <a:blip r:embed="rId10">
            <a:extLst>
              <a:ext uri="{28A0092B-C50C-407E-A947-70E740481C1C}">
                <a14:useLocalDpi xmlns:a14="http://schemas.microsoft.com/office/drawing/2010/main" val="0"/>
              </a:ext>
            </a:extLst>
          </a:blip>
          <a:srcRect l="-251" t="189" r="251" b="189"/>
          <a:stretch/>
        </p:blipFill>
        <p:spPr>
          <a:xfrm>
            <a:off x="2741113" y="1292157"/>
            <a:ext cx="9158834" cy="3917057"/>
          </a:xfrm>
          <a:prstGeom prst="rect">
            <a:avLst/>
          </a:prstGeom>
        </p:spPr>
      </p:pic>
      <p:sp>
        <p:nvSpPr>
          <p:cNvPr id="6" name="Text Placeholder 5"/>
          <p:cNvSpPr>
            <a:spLocks noGrp="1"/>
          </p:cNvSpPr>
          <p:nvPr>
            <p:ph type="body" sz="quarter" idx="10"/>
          </p:nvPr>
        </p:nvSpPr>
        <p:spPr>
          <a:xfrm>
            <a:off x="269303" y="1187963"/>
            <a:ext cx="3123180" cy="3416320"/>
          </a:xfrm>
        </p:spPr>
        <p:txBody>
          <a:bodyPr/>
          <a:lstStyle/>
          <a:p>
            <a:pPr fontAlgn="ctr"/>
            <a:r>
              <a:rPr lang="en-US" sz="2800" dirty="0">
                <a:solidFill>
                  <a:schemeClr val="bg2"/>
                </a:solidFill>
              </a:rPr>
              <a:t>Azure Search</a:t>
            </a:r>
          </a:p>
          <a:p>
            <a:pPr fontAlgn="ctr"/>
            <a:r>
              <a:rPr lang="en-US" sz="2800" dirty="0">
                <a:solidFill>
                  <a:schemeClr val="bg2"/>
                </a:solidFill>
              </a:rPr>
              <a:t>QnA Maker</a:t>
            </a:r>
          </a:p>
          <a:p>
            <a:pPr fontAlgn="ctr"/>
            <a:r>
              <a:rPr lang="en-US" sz="2800" dirty="0">
                <a:solidFill>
                  <a:schemeClr val="bg2"/>
                </a:solidFill>
              </a:rPr>
              <a:t>LUIS</a:t>
            </a:r>
          </a:p>
          <a:p>
            <a:pPr fontAlgn="ctr"/>
            <a:r>
              <a:rPr lang="en-US" sz="2800" dirty="0">
                <a:solidFill>
                  <a:schemeClr val="bg2"/>
                </a:solidFill>
              </a:rPr>
              <a:t>Bing APIs</a:t>
            </a:r>
          </a:p>
          <a:p>
            <a:pPr fontAlgn="ctr"/>
            <a:r>
              <a:rPr lang="en-US" sz="2800" dirty="0">
                <a:solidFill>
                  <a:schemeClr val="bg2"/>
                </a:solidFill>
              </a:rPr>
              <a:t>Microsoft Graph</a:t>
            </a:r>
          </a:p>
          <a:p>
            <a:pPr marL="0" indent="0" fontAlgn="ctr">
              <a:buNone/>
            </a:pPr>
            <a:endParaRPr lang="en-US" sz="2800" dirty="0"/>
          </a:p>
          <a:p>
            <a:pPr lvl="4"/>
            <a:endParaRPr lang="en-US" sz="2800" dirty="0"/>
          </a:p>
        </p:txBody>
      </p:sp>
      <p:sp>
        <p:nvSpPr>
          <p:cNvPr id="22" name="Text Placeholder 5">
            <a:extLst>
              <a:ext uri="{FF2B5EF4-FFF2-40B4-BE49-F238E27FC236}">
                <a16:creationId xmlns:a16="http://schemas.microsoft.com/office/drawing/2014/main" id="{EB332781-7DBB-49D7-906E-7C0C600451EA}"/>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13" name="Rectangle 12">
            <a:extLst>
              <a:ext uri="{FF2B5EF4-FFF2-40B4-BE49-F238E27FC236}">
                <a16:creationId xmlns:a16="http://schemas.microsoft.com/office/drawing/2014/main" id="{CDBA6722-3CB1-4DF7-87F3-835DE989550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Access to knowledge and other content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637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63A39-ADFC-499A-9685-8A0F310342A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human handoff</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close up of a map&#10;&#10;Description generated with high confidence">
            <a:extLst>
              <a:ext uri="{FF2B5EF4-FFF2-40B4-BE49-F238E27FC236}">
                <a16:creationId xmlns:a16="http://schemas.microsoft.com/office/drawing/2014/main" id="{68DA5328-262C-413E-9F90-11424814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63" y="0"/>
            <a:ext cx="4873663" cy="6858000"/>
          </a:xfrm>
          <a:prstGeom prst="rect">
            <a:avLst/>
          </a:prstGeom>
        </p:spPr>
      </p:pic>
      <p:pic>
        <p:nvPicPr>
          <p:cNvPr id="8" name="Picture 7" descr="A close up of text on a white background&#10;&#10;Description generated with high confidence">
            <a:extLst>
              <a:ext uri="{FF2B5EF4-FFF2-40B4-BE49-F238E27FC236}">
                <a16:creationId xmlns:a16="http://schemas.microsoft.com/office/drawing/2014/main" id="{689EC19F-2D19-4EB8-969D-37BEA2140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591" y="1828800"/>
            <a:ext cx="2581275" cy="32004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E0BE2D6-A2E3-46FC-A876-1BA137240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353" y="857250"/>
            <a:ext cx="3333750" cy="51435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6B177C77-E18C-4316-870A-6E2DB49D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707" y="1091932"/>
            <a:ext cx="9030586" cy="5476557"/>
          </a:xfrm>
          <a:prstGeom prst="rect">
            <a:avLst/>
          </a:prstGeom>
        </p:spPr>
      </p:pic>
      <p:sp>
        <p:nvSpPr>
          <p:cNvPr id="6" name="Text Placeholder 5"/>
          <p:cNvSpPr>
            <a:spLocks noGrp="1"/>
          </p:cNvSpPr>
          <p:nvPr>
            <p:ph type="body" sz="quarter" idx="10"/>
          </p:nvPr>
        </p:nvSpPr>
        <p:spPr>
          <a:xfrm>
            <a:off x="269302" y="1187963"/>
            <a:ext cx="7428669" cy="4301177"/>
          </a:xfrm>
        </p:spPr>
        <p:txBody>
          <a:bodyPr/>
          <a:lstStyle/>
          <a:p>
            <a:pPr fontAlgn="ctr"/>
            <a:r>
              <a:rPr lang="en-US" sz="2800" dirty="0">
                <a:solidFill>
                  <a:schemeClr val="bg2"/>
                </a:solidFill>
              </a:rPr>
              <a:t>Scenarios</a:t>
            </a:r>
            <a:endParaRPr lang="en-US" sz="1232" dirty="0">
              <a:solidFill>
                <a:schemeClr val="bg2"/>
              </a:solidFill>
            </a:endParaRPr>
          </a:p>
          <a:p>
            <a:pPr lvl="1" fontAlgn="ctr"/>
            <a:r>
              <a:rPr lang="en-US" sz="2400" dirty="0">
                <a:solidFill>
                  <a:schemeClr val="bg2"/>
                </a:solidFill>
              </a:rPr>
              <a:t>Triage</a:t>
            </a:r>
          </a:p>
          <a:p>
            <a:pPr lvl="1" fontAlgn="ctr"/>
            <a:r>
              <a:rPr lang="en-US" sz="2400" dirty="0">
                <a:solidFill>
                  <a:schemeClr val="bg2"/>
                </a:solidFill>
              </a:rPr>
              <a:t>Escalation</a:t>
            </a:r>
          </a:p>
          <a:p>
            <a:pPr lvl="1" fontAlgn="ctr"/>
            <a:r>
              <a:rPr lang="en-US" sz="2400" dirty="0">
                <a:solidFill>
                  <a:schemeClr val="bg2"/>
                </a:solidFill>
              </a:rPr>
              <a:t>Supervision</a:t>
            </a:r>
          </a:p>
          <a:p>
            <a:pPr fontAlgn="ctr"/>
            <a:r>
              <a:rPr lang="en-US" sz="2800" dirty="0">
                <a:solidFill>
                  <a:schemeClr val="bg2"/>
                </a:solidFill>
              </a:rPr>
              <a:t>Transitioning control</a:t>
            </a:r>
          </a:p>
          <a:p>
            <a:pPr fontAlgn="ctr"/>
            <a:r>
              <a:rPr lang="en-US" sz="2800" dirty="0">
                <a:solidFill>
                  <a:schemeClr val="bg2"/>
                </a:solidFill>
              </a:rPr>
              <a:t>Routing messages between user and agent</a:t>
            </a:r>
          </a:p>
        </p:txBody>
      </p:sp>
      <p:sp>
        <p:nvSpPr>
          <p:cNvPr id="14" name="Text Placeholder 5">
            <a:extLst>
              <a:ext uri="{FF2B5EF4-FFF2-40B4-BE49-F238E27FC236}">
                <a16:creationId xmlns:a16="http://schemas.microsoft.com/office/drawing/2014/main" id="{DB4D2650-5B94-4E49-A854-68BBBA0745CF}"/>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Tree>
    <p:extLst>
      <p:ext uri="{BB962C8B-B14F-4D97-AF65-F5344CB8AC3E}">
        <p14:creationId xmlns:p14="http://schemas.microsoft.com/office/powerpoint/2010/main" val="252682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3479" y="2549293"/>
            <a:ext cx="9934113" cy="3176254"/>
          </a:xfrm>
          <a:solidFill>
            <a:schemeClr val="tx1"/>
          </a:solidFill>
        </p:spPr>
        <p:txBody>
          <a:bodyPr/>
          <a:lstStyle/>
          <a:p>
            <a:pPr marL="1008434" lvl="4" indent="0">
              <a:buNone/>
            </a:pPr>
            <a:r>
              <a:rPr lang="en-US" sz="2400" dirty="0">
                <a:solidFill>
                  <a:schemeClr val="bg2"/>
                </a:solidFill>
              </a:rPr>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p:txBody>
      </p:sp>
      <p:sp>
        <p:nvSpPr>
          <p:cNvPr id="4" name="Rectangle 3">
            <a:extLst>
              <a:ext uri="{FF2B5EF4-FFF2-40B4-BE49-F238E27FC236}">
                <a16:creationId xmlns:a16="http://schemas.microsoft.com/office/drawing/2014/main" id="{57096C65-BAFE-41A9-98CD-045E5661CCF5}"/>
              </a:ext>
            </a:extLst>
          </p:cNvPr>
          <p:cNvSpPr/>
          <p:nvPr/>
        </p:nvSpPr>
        <p:spPr>
          <a:xfrm>
            <a:off x="1228077" y="1625963"/>
            <a:ext cx="9469515" cy="923330"/>
          </a:xfrm>
          <a:prstGeom prst="rect">
            <a:avLst/>
          </a:prstGeom>
          <a:solidFill>
            <a:schemeClr val="tx1"/>
          </a:solid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WARNING: </a:t>
            </a:r>
          </a:p>
        </p:txBody>
      </p:sp>
      <p:pic>
        <p:nvPicPr>
          <p:cNvPr id="3" name="Picture 2" descr="A close up of a map&#10;&#10;Description generated with high confidence">
            <a:extLst>
              <a:ext uri="{FF2B5EF4-FFF2-40B4-BE49-F238E27FC236}">
                <a16:creationId xmlns:a16="http://schemas.microsoft.com/office/drawing/2014/main" id="{9EDB833C-36DE-4BD2-8BD1-15E9AAFE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 y="1187963"/>
            <a:ext cx="11107700" cy="4906060"/>
          </a:xfrm>
          <a:prstGeom prst="rect">
            <a:avLst/>
          </a:prstGeom>
        </p:spPr>
      </p:pic>
      <p:sp>
        <p:nvSpPr>
          <p:cNvPr id="17" name="Title 16"/>
          <p:cNvSpPr>
            <a:spLocks noGrp="1"/>
          </p:cNvSpPr>
          <p:nvPr>
            <p:ph type="title"/>
          </p:nvPr>
        </p:nvSpPr>
        <p:spPr/>
        <p:txBody>
          <a:bodyPr/>
          <a:lstStyle/>
          <a:p>
            <a:r>
              <a:rPr lang="en-US" dirty="0">
                <a:solidFill>
                  <a:schemeClr val="bg2"/>
                </a:solidFill>
              </a:rPr>
              <a:t>Bot to web browser and back</a:t>
            </a:r>
          </a:p>
        </p:txBody>
      </p:sp>
      <p:sp>
        <p:nvSpPr>
          <p:cNvPr id="7" name="Text Placeholder 5">
            <a:extLst>
              <a:ext uri="{FF2B5EF4-FFF2-40B4-BE49-F238E27FC236}">
                <a16:creationId xmlns:a16="http://schemas.microsoft.com/office/drawing/2014/main" id="{6A804E91-CDEA-474C-8BE3-FE788CC6EAE9}"/>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8" name="Rectangle 7">
            <a:extLst>
              <a:ext uri="{FF2B5EF4-FFF2-40B4-BE49-F238E27FC236}">
                <a16:creationId xmlns:a16="http://schemas.microsoft.com/office/drawing/2014/main" id="{59A7EC15-7BE9-4E72-9EC8-C81E6F7B9CCE}"/>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web browser and back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681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880019"/>
          </a:xfrm>
        </p:spPr>
        <p:txBody>
          <a:bodyPr/>
          <a:lstStyle/>
          <a:p>
            <a:pPr fontAlgn="ctr"/>
            <a:r>
              <a:rPr lang="en-US" sz="2800" dirty="0">
                <a:solidFill>
                  <a:schemeClr val="bg2"/>
                </a:solidFill>
              </a:rPr>
              <a:t>Embed a bot in a website</a:t>
            </a:r>
          </a:p>
          <a:p>
            <a:pPr lvl="1" fontAlgn="ctr"/>
            <a:r>
              <a:rPr lang="en-US" sz="2400" dirty="0">
                <a:solidFill>
                  <a:schemeClr val="bg2"/>
                </a:solidFill>
              </a:rPr>
              <a:t>Skype web control</a:t>
            </a:r>
          </a:p>
          <a:p>
            <a:pPr lvl="1" fontAlgn="ctr"/>
            <a:r>
              <a:rPr lang="en-US" sz="2400" dirty="0">
                <a:solidFill>
                  <a:schemeClr val="bg2"/>
                </a:solidFill>
              </a:rPr>
              <a:t>Open source web control</a:t>
            </a:r>
          </a:p>
          <a:p>
            <a:pPr lvl="1" fontAlgn="ctr"/>
            <a:r>
              <a:rPr lang="en-US" sz="2400" dirty="0">
                <a:solidFill>
                  <a:schemeClr val="bg2"/>
                </a:solidFill>
              </a:rPr>
              <a:t>Using the backchannel mechanism</a:t>
            </a:r>
          </a:p>
          <a:p>
            <a:pPr lvl="1" fontAlgn="ctr"/>
            <a:r>
              <a:rPr lang="en-US" sz="2400" dirty="0">
                <a:solidFill>
                  <a:schemeClr val="bg2"/>
                </a:solidFill>
              </a:rPr>
              <a:t>Direct Line API</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websites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90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apps</a:t>
            </a:r>
          </a:p>
        </p:txBody>
      </p:sp>
      <p:pic>
        <p:nvPicPr>
          <p:cNvPr id="3" name="Picture 2" descr="A screenshot of a cell phone&#10;&#10;Description generated with very high confidence">
            <a:extLst>
              <a:ext uri="{FF2B5EF4-FFF2-40B4-BE49-F238E27FC236}">
                <a16:creationId xmlns:a16="http://schemas.microsoft.com/office/drawing/2014/main" id="{9A426455-4D97-46DE-8B8A-FAFD0AB13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33" y="1411568"/>
            <a:ext cx="9817395" cy="4563912"/>
          </a:xfrm>
          <a:prstGeom prst="rect">
            <a:avLst/>
          </a:prstGeom>
        </p:spPr>
      </p:pic>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8BE430FD-97EC-4D93-8EAF-52D6CC8D56C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apps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20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3760260"/>
          </a:xfrm>
        </p:spPr>
        <p:txBody>
          <a:bodyPr/>
          <a:lstStyle/>
          <a:p>
            <a:pPr fontAlgn="ctr"/>
            <a:r>
              <a:rPr lang="en-US" sz="2800" dirty="0">
                <a:solidFill>
                  <a:schemeClr val="bg2"/>
                </a:solidFill>
              </a:rPr>
              <a:t>Text versus spoken</a:t>
            </a:r>
          </a:p>
          <a:p>
            <a:pPr fontAlgn="ctr"/>
            <a:r>
              <a:rPr lang="en-US" sz="2800" dirty="0">
                <a:solidFill>
                  <a:schemeClr val="bg2"/>
                </a:solidFill>
              </a:rPr>
              <a:t>Options</a:t>
            </a:r>
          </a:p>
          <a:p>
            <a:pPr lvl="1" fontAlgn="ctr"/>
            <a:r>
              <a:rPr lang="en-US" sz="2400" dirty="0">
                <a:solidFill>
                  <a:schemeClr val="bg2"/>
                </a:solidFill>
              </a:rPr>
              <a:t>Attachment</a:t>
            </a:r>
          </a:p>
          <a:p>
            <a:pPr lvl="1" fontAlgn="ctr"/>
            <a:r>
              <a:rPr lang="en-US" sz="2400" dirty="0">
                <a:solidFill>
                  <a:schemeClr val="bg2"/>
                </a:solidFill>
              </a:rPr>
              <a:t>Hero card</a:t>
            </a:r>
          </a:p>
          <a:p>
            <a:pPr lvl="1" fontAlgn="ctr"/>
            <a:r>
              <a:rPr lang="en-US" sz="2400" dirty="0">
                <a:solidFill>
                  <a:schemeClr val="bg2"/>
                </a:solidFill>
              </a:rPr>
              <a:t>Adaptive card</a:t>
            </a:r>
          </a:p>
          <a:p>
            <a:pPr lvl="1" fontAlgn="ctr"/>
            <a:r>
              <a:rPr lang="en-US" sz="2400" dirty="0">
                <a:solidFill>
                  <a:schemeClr val="bg2"/>
                </a:solidFill>
              </a:rPr>
              <a:t>Carousel of cards</a:t>
            </a:r>
          </a:p>
          <a:p>
            <a:pPr lvl="1" fontAlgn="ctr"/>
            <a:r>
              <a:rPr lang="en-US" sz="2400" dirty="0">
                <a:solidFill>
                  <a:schemeClr val="bg2"/>
                </a:solidFill>
              </a:rPr>
              <a:t>Suggested actions</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Communicating with rich text and media</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AdaptiveIntroVideo">
            <a:hlinkClick r:id="" action="ppaction://media"/>
            <a:extLst>
              <a:ext uri="{FF2B5EF4-FFF2-40B4-BE49-F238E27FC236}">
                <a16:creationId xmlns:a16="http://schemas.microsoft.com/office/drawing/2014/main" id="{63F274E3-FE68-4AF0-A7BA-048FDC383D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7837" y="1553136"/>
            <a:ext cx="7844860" cy="4412734"/>
          </a:xfrm>
          <a:prstGeom prst="rect">
            <a:avLst/>
          </a:prstGeom>
        </p:spPr>
      </p:pic>
    </p:spTree>
    <p:extLst>
      <p:ext uri="{BB962C8B-B14F-4D97-AF65-F5344CB8AC3E}">
        <p14:creationId xmlns:p14="http://schemas.microsoft.com/office/powerpoint/2010/main" val="2898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744597"/>
          </a:xfrm>
        </p:spPr>
        <p:txBody>
          <a:bodyPr/>
          <a:lstStyle/>
          <a:p>
            <a:pPr fontAlgn="ctr"/>
            <a:r>
              <a:rPr lang="en-US" sz="2800" dirty="0">
                <a:solidFill>
                  <a:schemeClr val="bg2"/>
                </a:solidFill>
              </a:rPr>
              <a:t>Expected interruptions</a:t>
            </a:r>
          </a:p>
          <a:p>
            <a:pPr fontAlgn="ctr"/>
            <a:r>
              <a:rPr lang="en-US" sz="2800" dirty="0">
                <a:solidFill>
                  <a:schemeClr val="bg2"/>
                </a:solidFill>
              </a:rPr>
              <a:t>Unexpected interruptions</a:t>
            </a:r>
          </a:p>
          <a:p>
            <a:pPr lvl="1" fontAlgn="ctr"/>
            <a:r>
              <a:rPr lang="en-US" sz="2000" dirty="0">
                <a:solidFill>
                  <a:schemeClr val="bg2"/>
                </a:solidFill>
              </a:rPr>
              <a:t>Switching topic of conversations</a:t>
            </a:r>
          </a:p>
          <a:p>
            <a:pPr lvl="1" fontAlgn="ctr"/>
            <a:r>
              <a:rPr lang="en-US" sz="2000" dirty="0">
                <a:solidFill>
                  <a:schemeClr val="bg2"/>
                </a:solidFill>
              </a:rPr>
              <a:t>Apply AI</a:t>
            </a:r>
          </a:p>
          <a:p>
            <a:pPr lvl="1" fontAlgn="ctr"/>
            <a:r>
              <a:rPr lang="en-US" sz="2000" dirty="0">
                <a:solidFill>
                  <a:schemeClr val="bg2"/>
                </a:solidFill>
              </a:rPr>
              <a:t>Have a default response</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Handling user interruptions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1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able to…</a:t>
            </a:r>
          </a:p>
          <a:p>
            <a:pPr marL="0" indent="0">
              <a:buNone/>
            </a:pPr>
            <a:endParaRPr lang="en-US" sz="3600" dirty="0"/>
          </a:p>
          <a:p>
            <a:pPr fontAlgn="ctr"/>
            <a:r>
              <a:rPr lang="en-GB" sz="2400" dirty="0"/>
              <a:t>Articulate the key scenarios for bots and their associated architectures</a:t>
            </a:r>
          </a:p>
          <a:p>
            <a:pPr fontAlgn="ctr"/>
            <a:r>
              <a:rPr lang="en-GB" sz="2400" dirty="0"/>
              <a:t>Explain common patterns for bots and the best practices for dealing with them</a:t>
            </a:r>
          </a:p>
          <a:p>
            <a:pPr fontAlgn="ctr"/>
            <a:r>
              <a:rPr lang="en-GB" sz="2400" dirty="0"/>
              <a:t>Prepare for the release of the new bot framework SDK</a:t>
            </a:r>
          </a:p>
          <a:p>
            <a:pPr marL="0" indent="0">
              <a:buNone/>
            </a:pPr>
            <a:endParaRPr lang="en-US" sz="3600" dirty="0"/>
          </a:p>
          <a:p>
            <a:pPr lvl="2"/>
            <a:endParaRPr lang="en-US" dirty="0"/>
          </a:p>
        </p:txBody>
      </p:sp>
    </p:spTree>
    <p:extLst>
      <p:ext uri="{BB962C8B-B14F-4D97-AF65-F5344CB8AC3E}">
        <p14:creationId xmlns:p14="http://schemas.microsoft.com/office/powerpoint/2010/main" val="32940665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5396862"/>
          </a:xfrm>
        </p:spPr>
        <p:txBody>
          <a:bodyPr/>
          <a:lstStyle/>
          <a:p>
            <a:pPr fontAlgn="ctr"/>
            <a:r>
              <a:rPr lang="en-US" sz="2800" dirty="0">
                <a:solidFill>
                  <a:schemeClr val="bg2"/>
                </a:solidFill>
              </a:rPr>
              <a:t>Azure Bot Service makes it easier to implement</a:t>
            </a:r>
          </a:p>
          <a:p>
            <a:pPr fontAlgn="ctr"/>
            <a:r>
              <a:rPr lang="en-US" sz="2800" dirty="0">
                <a:solidFill>
                  <a:schemeClr val="bg2"/>
                </a:solidFill>
              </a:rPr>
              <a:t>Eliminates magic code verification for some clients</a:t>
            </a:r>
          </a:p>
          <a:p>
            <a:pPr fontAlgn="ctr"/>
            <a:r>
              <a:rPr lang="en-US" sz="2800" dirty="0">
                <a:solidFill>
                  <a:schemeClr val="bg2"/>
                </a:solidFill>
              </a:rPr>
              <a:t>Prior, your bot needed:</a:t>
            </a:r>
          </a:p>
          <a:p>
            <a:pPr lvl="1" fontAlgn="ctr"/>
            <a:r>
              <a:rPr lang="en-US" sz="2000" dirty="0">
                <a:solidFill>
                  <a:schemeClr val="bg2"/>
                </a:solidFill>
              </a:rPr>
              <a:t>OAuth controllers and login links</a:t>
            </a:r>
          </a:p>
          <a:p>
            <a:pPr lvl="1" fontAlgn="ctr"/>
            <a:r>
              <a:rPr lang="en-US" sz="2000" dirty="0">
                <a:solidFill>
                  <a:schemeClr val="bg2"/>
                </a:solidFill>
              </a:rPr>
              <a:t>To store the target client IDs and secrets</a:t>
            </a:r>
          </a:p>
          <a:p>
            <a:pPr lvl="1" fontAlgn="ctr"/>
            <a:r>
              <a:rPr lang="en-US" sz="2000" dirty="0">
                <a:solidFill>
                  <a:schemeClr val="bg2"/>
                </a:solidFill>
              </a:rPr>
              <a:t>Perform user token management</a:t>
            </a:r>
          </a:p>
          <a:p>
            <a:pPr fontAlgn="ctr"/>
            <a:r>
              <a:rPr lang="en-US" sz="2800" dirty="0">
                <a:solidFill>
                  <a:schemeClr val="bg2"/>
                </a:solidFill>
              </a:rPr>
              <a:t>Now:</a:t>
            </a:r>
          </a:p>
          <a:p>
            <a:pPr lvl="1" fontAlgn="ctr"/>
            <a:r>
              <a:rPr lang="en-US" sz="2000" dirty="0">
                <a:solidFill>
                  <a:schemeClr val="bg2"/>
                </a:solidFill>
              </a:rPr>
              <a:t>Developers no longer need to handle that, ABS will</a:t>
            </a:r>
          </a:p>
          <a:p>
            <a:pPr lvl="1" fontAlgn="ctr"/>
            <a:r>
              <a:rPr lang="en-US" sz="2000" dirty="0">
                <a:solidFill>
                  <a:schemeClr val="bg2"/>
                </a:solidFill>
              </a:rPr>
              <a:t>Support for AAD v1, AAD v2, GitHub, and others</a:t>
            </a:r>
          </a:p>
          <a:p>
            <a:pPr lvl="1" fontAlgn="ctr"/>
            <a:r>
              <a:rPr lang="en-US" sz="2000" dirty="0">
                <a:solidFill>
                  <a:schemeClr val="bg2"/>
                </a:solidFill>
              </a:rPr>
              <a:t>Add, delete, and configure connection settings to various OAuth identity providers from the Azure Portal </a:t>
            </a:r>
          </a:p>
          <a:p>
            <a:pPr lvl="1" fontAlgn="ctr"/>
            <a:endParaRPr lang="en-US" sz="832" dirty="0">
              <a:solidFill>
                <a:schemeClr val="bg2"/>
              </a:solidFill>
            </a:endParaRPr>
          </a:p>
          <a:p>
            <a:pPr lvl="1" fontAlgn="ctr"/>
            <a:endParaRPr lang="en-US" sz="832" dirty="0">
              <a:solidFill>
                <a:schemeClr val="bg2"/>
              </a:solidFill>
            </a:endParaRP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Authentication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30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architecture</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3074" name="Picture 2" descr="Machine generated alternative text:&#10;Architecture &#10;Bot Logic and libraries &#10;Adapters and middleware &#10;Bot &#10;Console &#10;Framework &#10;Adapter &#10;Adapter &#10;Test &#10;Adapter &#10;Prompts &#10;Recognizers &#10;Translation &#10;Logging &#10;State Management &#10;Bot Framework Connector and Schema &#10;Code-First &#10;Developer-ln-Control &#10;Core extensibility model &#10;Adapters create shared &#10;Middleware pipeline &#10;Swagger Generated &#10;(Schema + Connector) ">
            <a:extLst>
              <a:ext uri="{FF2B5EF4-FFF2-40B4-BE49-F238E27FC236}">
                <a16:creationId xmlns:a16="http://schemas.microsoft.com/office/drawing/2014/main" id="{8FB5CE37-0DC4-40A8-AB10-15168F5CC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21"/>
          <a:stretch/>
        </p:blipFill>
        <p:spPr bwMode="auto">
          <a:xfrm>
            <a:off x="1189120" y="1133103"/>
            <a:ext cx="9813759" cy="50502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368202-051A-4AAB-A5C8-ADE37A6904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architecture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841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3141181"/>
          </a:xfrm>
        </p:spPr>
        <p:txBody>
          <a:bodyPr/>
          <a:lstStyle/>
          <a:p>
            <a:r>
              <a:rPr lang="en-US" dirty="0"/>
              <a:t>The full Learn AI Bootcamp: </a:t>
            </a:r>
            <a:r>
              <a:rPr lang="en-US" dirty="0">
                <a:hlinkClick r:id="rId3"/>
              </a:rPr>
              <a:t>https://github.com/Azure/LearnAI-Bootcamp</a:t>
            </a:r>
            <a:r>
              <a:rPr lang="en-US" dirty="0"/>
              <a:t> </a:t>
            </a:r>
          </a:p>
          <a:p>
            <a:r>
              <a:rPr lang="en-US" dirty="0">
                <a:gradFill>
                  <a:gsLst>
                    <a:gs pos="7965">
                      <a:schemeClr val="tx1"/>
                    </a:gs>
                    <a:gs pos="63000">
                      <a:schemeClr val="tx1"/>
                    </a:gs>
                  </a:gsLst>
                  <a:lin ang="5400000" scaled="0"/>
                </a:gradFill>
              </a:rPr>
              <a:t>Our team: </a:t>
            </a:r>
            <a:r>
              <a:rPr lang="en-US" dirty="0">
                <a:gradFill>
                  <a:gsLst>
                    <a:gs pos="7965">
                      <a:schemeClr val="tx1"/>
                    </a:gs>
                    <a:gs pos="63000">
                      <a:schemeClr val="tx1"/>
                    </a:gs>
                  </a:gsLst>
                  <a:lin ang="5400000" scaled="0"/>
                </a:gradFill>
                <a:hlinkClick r:id="rId4"/>
              </a:rPr>
              <a:t>http://learnanalytics.microsoft.com/</a:t>
            </a: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Key scenarios for bots</a:t>
            </a:r>
          </a:p>
          <a:p>
            <a:pPr fontAlgn="ctr"/>
            <a:r>
              <a:rPr lang="en-US" sz="2800" dirty="0"/>
              <a:t>Common patterns</a:t>
            </a:r>
          </a:p>
          <a:p>
            <a:pPr fontAlgn="ctr"/>
            <a:r>
              <a:rPr lang="en-US" sz="2800" dirty="0"/>
              <a:t>New Bot Framework SDK</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28997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AI Gallery Solution: IVR Bot – Bike Store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 - aside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6C893AD7-6B12-49C2-9FA6-67385E65D77E}"/>
              </a:ext>
            </a:extLst>
          </p:cNvPr>
          <p:cNvPicPr>
            <a:picLocks noChangeAspect="1"/>
          </p:cNvPicPr>
          <p:nvPr/>
        </p:nvPicPr>
        <p:blipFill>
          <a:blip r:embed="rId3"/>
          <a:stretch>
            <a:fillRect/>
          </a:stretch>
        </p:blipFill>
        <p:spPr>
          <a:xfrm>
            <a:off x="2690812" y="1861016"/>
            <a:ext cx="6810375" cy="4467225"/>
          </a:xfrm>
          <a:prstGeom prst="rect">
            <a:avLst/>
          </a:prstGeom>
        </p:spPr>
      </p:pic>
    </p:spTree>
    <p:extLst>
      <p:ext uri="{BB962C8B-B14F-4D97-AF65-F5344CB8AC3E}">
        <p14:creationId xmlns:p14="http://schemas.microsoft.com/office/powerpoint/2010/main" val="3771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1BAC292-6674-4EC7-AEBE-F3122847A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37" y="1386872"/>
            <a:ext cx="11363325" cy="4505325"/>
          </a:xfrm>
          <a:prstGeom prst="rect">
            <a:avLst/>
          </a:prstGeom>
        </p:spPr>
      </p:pic>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65226" y="17142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4131821" y="4193127"/>
            <a:ext cx="188919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8572840" y="1532338"/>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946114" y="4424489"/>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4/6.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878905" y="4183309"/>
            <a:ext cx="2252916"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2343190" y="1745086"/>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9A77EC-E8FC-4748-A5F3-033721E17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914" y="1254776"/>
            <a:ext cx="9784416" cy="4972573"/>
          </a:xfrm>
          <a:prstGeom prst="rect">
            <a:avLst/>
          </a:prstGeom>
        </p:spPr>
      </p:pic>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0" y="3641770"/>
            <a:ext cx="1555218"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4066531" y="4063396"/>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7716666" y="2094858"/>
            <a:ext cx="290651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7617758" y="4094685"/>
            <a:ext cx="4505106"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2442158" y="4062527"/>
            <a:ext cx="188638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9307939" y="5557644"/>
            <a:ext cx="277478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3061827" y="1762311"/>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Graphic 2">
            <a:extLst>
              <a:ext uri="{FF2B5EF4-FFF2-40B4-BE49-F238E27FC236}">
                <a16:creationId xmlns:a16="http://schemas.microsoft.com/office/drawing/2014/main" id="{49BEC4EB-5EF2-4DBD-9364-D1DFD2D81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7612" y="109798"/>
            <a:ext cx="9116005" cy="6561952"/>
          </a:xfrm>
          <a:prstGeom prst="rect">
            <a:avLst/>
          </a:prstGeom>
        </p:spPr>
      </p:pic>
      <p:sp>
        <p:nvSpPr>
          <p:cNvPr id="4" name="Rectangle 3">
            <a:extLst>
              <a:ext uri="{FF2B5EF4-FFF2-40B4-BE49-F238E27FC236}">
                <a16:creationId xmlns:a16="http://schemas.microsoft.com/office/drawing/2014/main" id="{0D6394B9-E575-40F8-B7F6-41480DB3FAA3}"/>
              </a:ext>
            </a:extLst>
          </p:cNvPr>
          <p:cNvSpPr/>
          <p:nvPr/>
        </p:nvSpPr>
        <p:spPr>
          <a:xfrm>
            <a:off x="-46656" y="1625005"/>
            <a:ext cx="2440925" cy="646331"/>
          </a:xfrm>
          <a:prstGeom prst="rect">
            <a:avLst/>
          </a:prstGeom>
        </p:spPr>
        <p:txBody>
          <a:bodyPr wrap="none">
            <a:spAutoFit/>
          </a:bodyPr>
          <a:lstStyle/>
          <a:p>
            <a:r>
              <a:rPr lang="de-DE" dirty="0">
                <a:solidFill>
                  <a:schemeClr val="bg2"/>
                </a:solidFill>
                <a:latin typeface="Segoe UI" panose="020B0502040204020203" pitchFamily="34" charset="0"/>
                <a:cs typeface="Segoe UI" panose="020B0502040204020203" pitchFamily="34" charset="0"/>
              </a:rPr>
              <a:t>Example Architecture:</a:t>
            </a:r>
          </a:p>
          <a:p>
            <a:r>
              <a:rPr lang="de-DE" dirty="0">
                <a:solidFill>
                  <a:schemeClr val="bg2"/>
                </a:solidFill>
                <a:latin typeface="Segoe UI" panose="020B0502040204020203" pitchFamily="34" charset="0"/>
                <a:cs typeface="Segoe UI" panose="020B0502040204020203" pitchFamily="34" charset="0"/>
              </a:rPr>
              <a:t>FAQ Bot for Enterprise</a:t>
            </a:r>
            <a:endParaRPr lang="en-US" dirty="0">
              <a:solidFill>
                <a:schemeClr val="bg2"/>
              </a:solidFill>
            </a:endParaRPr>
          </a:p>
        </p:txBody>
      </p:sp>
    </p:spTree>
    <p:extLst>
      <p:ext uri="{BB962C8B-B14F-4D97-AF65-F5344CB8AC3E}">
        <p14:creationId xmlns:p14="http://schemas.microsoft.com/office/powerpoint/2010/main" val="17729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1E91DBAA-73B1-46DE-A02B-B400BCCAEA24}">
  <ds:schemaRefs>
    <ds:schemaRef ds:uri="http://schemas.microsoft.com/office/2006/documentManagement/types"/>
    <ds:schemaRef ds:uri="8f159844-3118-4b08-9ac0-0a51e3431bb6"/>
    <ds:schemaRef ds:uri="http://purl.org/dc/elements/1.1/"/>
    <ds:schemaRef ds:uri="http://schemas.openxmlformats.org/package/2006/metadata/core-properties"/>
    <ds:schemaRef ds:uri="87bad0cd-9f5f-4471-94ca-f7c37ef15840"/>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2477</TotalTime>
  <Words>3435</Words>
  <Application>Microsoft Office PowerPoint</Application>
  <PresentationFormat>Widescreen</PresentationFormat>
  <Paragraphs>352</Paragraphs>
  <Slides>26</Slides>
  <Notes>26</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Arial</vt:lpstr>
      <vt:lpstr>Calibri</vt:lpstr>
      <vt:lpstr>Consolas</vt:lpstr>
      <vt:lpstr>Segoe</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Reference Architectures and Common Patterns</vt:lpstr>
      <vt:lpstr>Session objectives and takeaways</vt:lpstr>
      <vt:lpstr>Agenda</vt:lpstr>
      <vt:lpstr>Key scenarios for bots</vt:lpstr>
      <vt:lpstr>Cortana skills bot</vt:lpstr>
      <vt:lpstr>Cortana skills bot</vt:lpstr>
      <vt:lpstr>Enterprise Productivity bot</vt:lpstr>
      <vt:lpstr>Information bot</vt:lpstr>
      <vt:lpstr>Information bot</vt:lpstr>
      <vt:lpstr>IoT bot</vt:lpstr>
      <vt:lpstr>Common patterns</vt:lpstr>
      <vt:lpstr>Task automation</vt:lpstr>
      <vt:lpstr>Access to knowledge and other content</vt:lpstr>
      <vt:lpstr>PowerPoint Presentation</vt:lpstr>
      <vt:lpstr>Bot to web browser and back</vt:lpstr>
      <vt:lpstr>Bots in websites</vt:lpstr>
      <vt:lpstr>Bots in apps</vt:lpstr>
      <vt:lpstr>Bots in websites</vt:lpstr>
      <vt:lpstr>Bots in websites</vt:lpstr>
      <vt:lpstr>Bots in websites</vt:lpstr>
      <vt:lpstr>New Bot Framework SDK v4</vt:lpstr>
      <vt:lpstr>V3 SDK issues</vt:lpstr>
      <vt:lpstr>V4 SDK goals</vt:lpstr>
      <vt:lpstr>V4 SDK architecture</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Anna Thomas</cp:lastModifiedBy>
  <cp:revision>82</cp:revision>
  <dcterms:modified xsi:type="dcterms:W3CDTF">2018-05-18T18:12:05Z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